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7" r:id="rId3"/>
    <p:sldId id="258" r:id="rId4"/>
    <p:sldId id="259" r:id="rId5"/>
    <p:sldId id="270" r:id="rId6"/>
    <p:sldId id="272" r:id="rId7"/>
  </p:sldIdLst>
  <p:sldSz cx="9144000" cy="6858000" type="screen4x3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" name="Imagem 4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3" name="Imagem 42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Imagem 81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3" name="Imagem 82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 hidden="1"/>
          <p:cNvSpPr/>
          <p:nvPr/>
        </p:nvSpPr>
        <p:spPr>
          <a:xfrm>
            <a:off x="0" y="5105520"/>
            <a:ext cx="9143280" cy="175176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" name="CustomShape 2" hidden="1"/>
          <p:cNvSpPr/>
          <p:nvPr/>
        </p:nvSpPr>
        <p:spPr>
          <a:xfrm>
            <a:off x="0" y="0"/>
            <a:ext cx="9143280" cy="510480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CustomShape 3" hidden="1"/>
          <p:cNvSpPr/>
          <p:nvPr/>
        </p:nvSpPr>
        <p:spPr>
          <a:xfrm>
            <a:off x="0" y="3768480"/>
            <a:ext cx="9143280" cy="228528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4" hidden="1"/>
          <p:cNvSpPr/>
          <p:nvPr/>
        </p:nvSpPr>
        <p:spPr>
          <a:xfrm>
            <a:off x="0" y="1600200"/>
            <a:ext cx="9143280" cy="5104800"/>
          </a:xfrm>
          <a:prstGeom prst="ellipse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CustomShape 5"/>
          <p:cNvSpPr/>
          <p:nvPr/>
        </p:nvSpPr>
        <p:spPr>
          <a:xfrm>
            <a:off x="0" y="3866760"/>
            <a:ext cx="9143280" cy="299052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0" y="0"/>
            <a:ext cx="9143280" cy="386604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0" y="2652480"/>
            <a:ext cx="9143280" cy="228528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" name="CustomShape 8"/>
          <p:cNvSpPr/>
          <p:nvPr/>
        </p:nvSpPr>
        <p:spPr>
          <a:xfrm>
            <a:off x="0" y="1600200"/>
            <a:ext cx="9143280" cy="5104800"/>
          </a:xfrm>
          <a:prstGeom prst="ellipse">
            <a:avLst/>
          </a:prstGeom>
          <a:gradFill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PlaceHolder 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do título</a:t>
            </a:r>
          </a:p>
        </p:txBody>
      </p:sp>
      <p:sp>
        <p:nvSpPr>
          <p:cNvPr id="9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5105520"/>
            <a:ext cx="9143280" cy="175176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" name="CustomShape 2"/>
          <p:cNvSpPr/>
          <p:nvPr/>
        </p:nvSpPr>
        <p:spPr>
          <a:xfrm>
            <a:off x="0" y="0"/>
            <a:ext cx="9143280" cy="5104800"/>
          </a:xfrm>
          <a:prstGeom prst="rect">
            <a:avLst/>
          </a:prstGeom>
          <a:gradFill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lin ang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6" name="CustomShape 3"/>
          <p:cNvSpPr/>
          <p:nvPr/>
        </p:nvSpPr>
        <p:spPr>
          <a:xfrm>
            <a:off x="0" y="3768480"/>
            <a:ext cx="9143280" cy="228528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CustomShape 4"/>
          <p:cNvSpPr/>
          <p:nvPr/>
        </p:nvSpPr>
        <p:spPr>
          <a:xfrm>
            <a:off x="0" y="1600200"/>
            <a:ext cx="9143280" cy="5104800"/>
          </a:xfrm>
          <a:prstGeom prst="ellipse">
            <a:avLst/>
          </a:prstGeom>
          <a:gradFill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" name="PlaceHolder 5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do título</a:t>
            </a:r>
          </a:p>
        </p:txBody>
      </p:sp>
      <p:sp>
        <p:nvSpPr>
          <p:cNvPr id="49" name="PlaceHolder 6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179512" y="2349000"/>
            <a:ext cx="8856984" cy="26641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6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1) Informações Gerais;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36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2) Cronograma Físico</a:t>
            </a:r>
          </a:p>
          <a:p>
            <a:pPr>
              <a:lnSpc>
                <a:spcPct val="100000"/>
              </a:lnSpc>
            </a:pPr>
            <a:r>
              <a:rPr lang="pt-BR" sz="3600" b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3) Acompanhamento Serviços Internos</a:t>
            </a:r>
            <a:r>
              <a:rPr lang="pt-BR" sz="36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;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3600" b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4</a:t>
            </a:r>
            <a:r>
              <a:rPr lang="pt-BR" sz="36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) Fotos Atuais.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755640" y="692640"/>
            <a:ext cx="5832000" cy="57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82880">
              <a:lnSpc>
                <a:spcPct val="100000"/>
              </a:lnSpc>
            </a:pPr>
            <a:r>
              <a:rPr lang="pt-BR" sz="4800" b="1" strike="noStrike" spc="-1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Conteúdo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9" name="Picture 2"/>
          <p:cNvPicPr/>
          <p:nvPr/>
        </p:nvPicPr>
        <p:blipFill>
          <a:blip r:embed="rId2"/>
          <a:stretch/>
        </p:blipFill>
        <p:spPr>
          <a:xfrm>
            <a:off x="7667640" y="64440"/>
            <a:ext cx="1262160" cy="843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79512" y="345966"/>
            <a:ext cx="7307640" cy="57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pt-BR" sz="36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1) Informações Gerais da Obra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82880"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91" name="Table 2"/>
          <p:cNvGraphicFramePr/>
          <p:nvPr>
            <p:extLst>
              <p:ext uri="{D42A27DB-BD31-4B8C-83A1-F6EECF244321}">
                <p14:modId xmlns:p14="http://schemas.microsoft.com/office/powerpoint/2010/main" val="601534915"/>
              </p:ext>
            </p:extLst>
          </p:nvPr>
        </p:nvGraphicFramePr>
        <p:xfrm>
          <a:off x="467640" y="1052640"/>
          <a:ext cx="8424720" cy="4342052"/>
        </p:xfrm>
        <a:graphic>
          <a:graphicData uri="http://schemas.openxmlformats.org/drawingml/2006/table">
            <a:tbl>
              <a:tblPr/>
              <a:tblGrid>
                <a:gridCol w="3179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5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48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</a:rPr>
                        <a:t>ESTÁGIO DA OBRA</a:t>
                      </a:r>
                      <a:endParaRPr lang="pt-BR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D1634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</a:rPr>
                        <a:t>Nome do Empreendimento:</a:t>
                      </a:r>
                      <a:endParaRPr lang="pt-B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0" strike="noStrike" spc="-1" dirty="0" err="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</a:rPr>
                        <a:t>Edf</a:t>
                      </a:r>
                      <a:r>
                        <a:rPr lang="pt-BR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</a:rPr>
                        <a:t>. PARK DUMONT</a:t>
                      </a:r>
                      <a:endParaRPr lang="pt-BR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DD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0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</a:rPr>
                        <a:t>Início da obra:</a:t>
                      </a:r>
                      <a:endParaRPr lang="pt-B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</a:rPr>
                        <a:t>Janeiro/2017</a:t>
                      </a:r>
                      <a:endParaRPr lang="pt-BR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6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0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</a:rPr>
                        <a:t>Término da obra:</a:t>
                      </a:r>
                      <a:endParaRPr lang="pt-B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</a:rPr>
                        <a:t>Março/2021</a:t>
                      </a:r>
                      <a:endParaRPr lang="pt-BR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DD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4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</a:rPr>
                        <a:t>% Executado da obra:</a:t>
                      </a:r>
                      <a:br>
                        <a:rPr lang="pt-BR" sz="20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</a:rPr>
                      </a:br>
                      <a:r>
                        <a:rPr lang="pt-BR" sz="18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</a:rPr>
                        <a:t>Físico</a:t>
                      </a:r>
                      <a:endParaRPr lang="pt-BR" sz="16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0" strike="noStrike" spc="-1" dirty="0">
                          <a:solidFill>
                            <a:srgbClr val="FF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</a:rPr>
                        <a:t>92,63 %</a:t>
                      </a:r>
                      <a:endParaRPr lang="pt-BR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6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6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Efetivo Obra</a:t>
                      </a:r>
                      <a:endParaRPr lang="pt-BR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0" strike="noStrike" spc="-1" dirty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libri"/>
                          <a:ea typeface="Calibri"/>
                        </a:rPr>
                        <a:t>42 funcionários *</a:t>
                      </a:r>
                      <a:endParaRPr lang="pt-BR" sz="1800" b="0" strike="noStrike" spc="-1" dirty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DD2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</a:rPr>
                        <a:t>Fase Atual da Obra:</a:t>
                      </a:r>
                      <a:endParaRPr lang="pt-BR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D163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20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</a:rPr>
                        <a:t>5, 6,</a:t>
                      </a:r>
                      <a:r>
                        <a:rPr lang="pt-BR" sz="2000" b="0" strike="noStrike" spc="-1" baseline="0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Trebuchet MS"/>
                        </a:rPr>
                        <a:t> 7 e 8</a:t>
                      </a:r>
                      <a:endParaRPr lang="pt-BR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280" marR="4428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6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2" name="CustomShape 3"/>
          <p:cNvSpPr/>
          <p:nvPr/>
        </p:nvSpPr>
        <p:spPr>
          <a:xfrm>
            <a:off x="825840" y="5445360"/>
            <a:ext cx="7992000" cy="1282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15000"/>
              </a:lnSpc>
            </a:pPr>
            <a:r>
              <a:rPr lang="pt-BR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Legenda:  1 – </a:t>
            </a:r>
            <a:r>
              <a:rPr lang="pt-BR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Área de vivência</a:t>
            </a:r>
            <a:r>
              <a:rPr lang="pt-B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;</a:t>
            </a:r>
            <a:r>
              <a:rPr lang="pt-BR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 2 – </a:t>
            </a:r>
            <a:r>
              <a:rPr lang="pt-BR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Fundação</a:t>
            </a:r>
            <a:r>
              <a:rPr lang="pt-B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; </a:t>
            </a:r>
            <a:r>
              <a:rPr lang="pt-BR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 3 – </a:t>
            </a:r>
            <a:r>
              <a:rPr lang="pt-B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Estrutura; </a:t>
            </a:r>
            <a:r>
              <a:rPr lang="pt-BR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  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pt-BR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4 – </a:t>
            </a:r>
            <a:r>
              <a:rPr lang="pt-BR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Alvenaria</a:t>
            </a:r>
            <a:r>
              <a:rPr lang="pt-B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; </a:t>
            </a:r>
            <a:r>
              <a:rPr lang="pt-BR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  5 – </a:t>
            </a:r>
            <a:r>
              <a:rPr lang="pt-BR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Instalações</a:t>
            </a:r>
            <a:r>
              <a:rPr lang="pt-B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; </a:t>
            </a:r>
            <a:r>
              <a:rPr lang="pt-BR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6 – </a:t>
            </a:r>
            <a:r>
              <a:rPr lang="pt-BR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Revestimento Interno</a:t>
            </a:r>
            <a:r>
              <a:rPr lang="pt-B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;</a:t>
            </a:r>
            <a:r>
              <a:rPr lang="pt-BR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 7 – </a:t>
            </a:r>
            <a:r>
              <a:rPr lang="pt-BR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Fachada</a:t>
            </a:r>
            <a:r>
              <a:rPr lang="pt-BR" sz="1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 </a:t>
            </a:r>
            <a:r>
              <a:rPr lang="pt-B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;                       </a:t>
            </a:r>
            <a:r>
              <a:rPr lang="pt-BR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  8 – </a:t>
            </a:r>
            <a:r>
              <a:rPr lang="pt-BR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Acabamento </a:t>
            </a:r>
            <a:r>
              <a:rPr lang="pt-BR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; 9 – </a:t>
            </a:r>
            <a:r>
              <a:rPr lang="pt-BR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L</a:t>
            </a:r>
            <a:r>
              <a:rPr lang="pt-B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impeza </a:t>
            </a:r>
            <a:r>
              <a:rPr lang="pt-BR" sz="1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; 10 – </a:t>
            </a:r>
            <a:r>
              <a:rPr lang="pt-BR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Times New Roman"/>
              </a:rPr>
              <a:t>Entrega de obra.</a:t>
            </a:r>
          </a:p>
          <a:p>
            <a:pPr>
              <a:lnSpc>
                <a:spcPct val="115000"/>
              </a:lnSpc>
            </a:pPr>
            <a:r>
              <a:rPr lang="pt-BR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* A confirmar com a obra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3" name="Picture 2"/>
          <p:cNvPicPr/>
          <p:nvPr/>
        </p:nvPicPr>
        <p:blipFill>
          <a:blip r:embed="rId2"/>
          <a:stretch/>
        </p:blipFill>
        <p:spPr>
          <a:xfrm>
            <a:off x="7667640" y="64440"/>
            <a:ext cx="1262160" cy="843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0" y="333360"/>
            <a:ext cx="5219280" cy="79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pt-BR" sz="36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2) Cronograma Físico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5" name="Picture 2"/>
          <p:cNvPicPr/>
          <p:nvPr/>
        </p:nvPicPr>
        <p:blipFill>
          <a:blip r:embed="rId2"/>
          <a:stretch/>
        </p:blipFill>
        <p:spPr>
          <a:xfrm>
            <a:off x="7701480" y="136440"/>
            <a:ext cx="1262160" cy="843480"/>
          </a:xfrm>
          <a:prstGeom prst="rect">
            <a:avLst/>
          </a:prstGeom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549A225-405C-4088-A293-3E6B10763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965" y="1069764"/>
            <a:ext cx="6758070" cy="5651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0" y="333360"/>
            <a:ext cx="7701480" cy="79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pt-BR" sz="3600" b="1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3</a:t>
            </a:r>
            <a:r>
              <a:rPr lang="pt-BR" sz="36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) </a:t>
            </a:r>
            <a:r>
              <a:rPr lang="pt-BR" sz="32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Acompanhamento Serviços Internos</a:t>
            </a:r>
            <a:endParaRPr lang="pt-B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5" name="Picture 2"/>
          <p:cNvPicPr/>
          <p:nvPr/>
        </p:nvPicPr>
        <p:blipFill>
          <a:blip r:embed="rId2"/>
          <a:stretch/>
        </p:blipFill>
        <p:spPr>
          <a:xfrm>
            <a:off x="7701480" y="136440"/>
            <a:ext cx="1262160" cy="843480"/>
          </a:xfrm>
          <a:prstGeom prst="rect">
            <a:avLst/>
          </a:prstGeom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58FE8D3-2B10-4B47-B2EC-68B707C59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68" y="1176840"/>
            <a:ext cx="8748464" cy="548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643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0" y="333360"/>
            <a:ext cx="7701480" cy="79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pt-BR" sz="36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4) </a:t>
            </a:r>
            <a:r>
              <a:rPr lang="pt-BR" sz="3200" b="1" strike="noStrike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Fotos Atuais</a:t>
            </a:r>
            <a:endParaRPr lang="pt-BR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5" name="Picture 2"/>
          <p:cNvPicPr/>
          <p:nvPr/>
        </p:nvPicPr>
        <p:blipFill>
          <a:blip r:embed="rId2"/>
          <a:stretch/>
        </p:blipFill>
        <p:spPr>
          <a:xfrm>
            <a:off x="7701480" y="136440"/>
            <a:ext cx="1262160" cy="843480"/>
          </a:xfrm>
          <a:prstGeom prst="rect">
            <a:avLst/>
          </a:prstGeom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EB93188-45EE-4E26-88EC-918DDFF57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5" y="2076026"/>
            <a:ext cx="2592290" cy="444861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717B19C-11A3-457A-A7BC-F8E9B0719EEE}"/>
              </a:ext>
            </a:extLst>
          </p:cNvPr>
          <p:cNvSpPr txBox="1"/>
          <p:nvPr/>
        </p:nvSpPr>
        <p:spPr>
          <a:xfrm>
            <a:off x="2555776" y="1415667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LOUÇAS E METAIS SANITÁRIOS</a:t>
            </a:r>
          </a:p>
        </p:txBody>
      </p:sp>
    </p:spTree>
    <p:extLst>
      <p:ext uri="{BB962C8B-B14F-4D97-AF65-F5344CB8AC3E}">
        <p14:creationId xmlns:p14="http://schemas.microsoft.com/office/powerpoint/2010/main" val="25879716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4009</TotalTime>
  <Words>148</Words>
  <Application>Microsoft Office PowerPoint</Application>
  <PresentationFormat>Apresentação na tela (4:3)</PresentationFormat>
  <Paragraphs>26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5</vt:i4>
      </vt:variant>
    </vt:vector>
  </HeadingPairs>
  <TitlesOfParts>
    <vt:vector size="13" baseType="lpstr">
      <vt:lpstr>Arial</vt:lpstr>
      <vt:lpstr>Calibri</vt:lpstr>
      <vt:lpstr>Symbol</vt:lpstr>
      <vt:lpstr>Trebuchet MS</vt:lpstr>
      <vt:lpstr>Verdana</vt:lpstr>
      <vt:lpstr>Wingdings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amarques</dc:creator>
  <dc:description/>
  <cp:lastModifiedBy>Flávio Elpídio</cp:lastModifiedBy>
  <cp:revision>328</cp:revision>
  <cp:lastPrinted>2016-05-18T21:01:30Z</cp:lastPrinted>
  <dcterms:created xsi:type="dcterms:W3CDTF">2011-12-11T14:30:04Z</dcterms:created>
  <dcterms:modified xsi:type="dcterms:W3CDTF">2021-06-02T23:44:27Z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HP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3</vt:i4>
  </property>
  <property fmtid="{D5CDD505-2E9C-101B-9397-08002B2CF9AE}" pid="9" name="PresentationFormat">
    <vt:lpwstr>Apresentação na tela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8</vt:i4>
  </property>
</Properties>
</file>